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73" r:id="rId6"/>
    <p:sldId id="275" r:id="rId7"/>
    <p:sldId id="260" r:id="rId8"/>
    <p:sldId id="271" r:id="rId9"/>
    <p:sldId id="274" r:id="rId10"/>
    <p:sldId id="263" r:id="rId11"/>
    <p:sldId id="272" r:id="rId12"/>
    <p:sldId id="261" r:id="rId13"/>
    <p:sldId id="276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19"/>
      <p:bold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NANUMBARUNGOTHICOTF ULTRALIGHT" pitchFamily="2" charset="-128"/>
      <p:regular r:id="rId25"/>
    </p:embeddedFont>
    <p:embeddedFont>
      <p:font typeface="NANUMBARUNGOTHICOTF ULTRALIGHT" pitchFamily="2" charset="-128"/>
      <p:regular r:id="rId25"/>
    </p:embeddedFont>
    <p:embeddedFont>
      <p:font typeface="NanumGothicExtraBold" pitchFamily="2" charset="-127"/>
      <p:bold r:id="rId26"/>
    </p:embeddedFont>
    <p:embeddedFont>
      <p:font typeface="S-Core Dream 3 Light" panose="020B0503030302020204" pitchFamily="34" charset="-127"/>
      <p:regular r:id="rId27"/>
    </p:embeddedFont>
    <p:embeddedFont>
      <p:font typeface="S-Core Dream 6 Bold" panose="020B0503030302020204" pitchFamily="34" charset="-127"/>
      <p:regular r:id="rId28"/>
      <p:bold r:id="rId29"/>
    </p:embeddedFont>
    <p:embeddedFont>
      <p:font typeface="S-Core Dream 7 ExtraBold" panose="020B0503030302020204" pitchFamily="34" charset="-127"/>
      <p:bold r:id="rId30"/>
    </p:embeddedFont>
    <p:embeddedFont>
      <p:font typeface="S-Core Dream 8 Heavy" panose="020B0503030302020204" pitchFamily="34" charset="-127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E7D"/>
    <a:srgbClr val="70B488"/>
    <a:srgbClr val="759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7"/>
    <p:restoredTop sz="72719"/>
  </p:normalViewPr>
  <p:slideViewPr>
    <p:cSldViewPr snapToGrid="0">
      <p:cViewPr>
        <p:scale>
          <a:sx n="83" d="100"/>
          <a:sy n="83" d="100"/>
        </p:scale>
        <p:origin x="52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세 가지 주요 기능은 다음과 같다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Java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애플리케이션과 관계형 데이터베이스 간의 연결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SQL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문을 작성하고 실행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결과를 처리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R2DBC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목표는 다음과 같다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관계형 데이터베이스 연결 지원</a:t>
            </a: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JVM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플랫폼과의 호환성 보장</a:t>
            </a: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buFont typeface="Arial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SQL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에 집중하면서도 최소화 및 단순화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45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Web MVC</a:t>
            </a:r>
            <a:r>
              <a:rPr lang="en-US" altLang="ko-KR" dirty="0"/>
              <a:t>:</a:t>
            </a:r>
            <a:r>
              <a:rPr lang="ko-KR" altLang="en-US" dirty="0"/>
              <a:t> 동기 방식 요청 구현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altLang="ko-KR" dirty="0"/>
              <a:t>:</a:t>
            </a:r>
            <a:r>
              <a:rPr lang="ko-KR" altLang="en-US" dirty="0"/>
              <a:t> 비동기 방식 요청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Security: </a:t>
            </a:r>
            <a:r>
              <a:rPr lang="ko-KR" altLang="en-US" dirty="0"/>
              <a:t>사용자 인증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Data JPA: </a:t>
            </a:r>
            <a:r>
              <a:rPr lang="ko-KR" altLang="en-US" dirty="0"/>
              <a:t>동기 방식 </a:t>
            </a:r>
            <a:r>
              <a:rPr lang="en-US" altLang="ko-KR" dirty="0"/>
              <a:t>DB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R2DBC: </a:t>
            </a:r>
            <a:r>
              <a:rPr lang="ko-KR" altLang="en-US" dirty="0"/>
              <a:t>비동기 방식 </a:t>
            </a:r>
            <a:r>
              <a:rPr lang="en-US" altLang="ko-KR" dirty="0"/>
              <a:t>DB</a:t>
            </a:r>
            <a:r>
              <a:rPr lang="ko-KR" altLang="en-US" dirty="0"/>
              <a:t> 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Web MVC</a:t>
            </a:r>
            <a:r>
              <a:rPr lang="en-US" altLang="ko-KR" dirty="0"/>
              <a:t>:</a:t>
            </a:r>
            <a:r>
              <a:rPr lang="ko-KR" altLang="en-US" dirty="0"/>
              <a:t> 동기 방식 요청 구현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altLang="ko-KR" dirty="0"/>
              <a:t>:</a:t>
            </a:r>
            <a:r>
              <a:rPr lang="ko-KR" altLang="en-US" dirty="0"/>
              <a:t> 비동기 방식 요청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Security: </a:t>
            </a:r>
            <a:r>
              <a:rPr lang="ko-KR" altLang="en-US" dirty="0"/>
              <a:t>사용자 인증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Data JPA: </a:t>
            </a:r>
            <a:r>
              <a:rPr lang="ko-KR" altLang="en-US" dirty="0"/>
              <a:t>동기 방식 </a:t>
            </a:r>
            <a:r>
              <a:rPr lang="en-US" altLang="ko-KR" dirty="0"/>
              <a:t>DB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R2DBC: </a:t>
            </a:r>
            <a:r>
              <a:rPr lang="ko-KR" altLang="en-US" dirty="0"/>
              <a:t>비동기 방식 </a:t>
            </a:r>
            <a:r>
              <a:rPr lang="en-US" altLang="ko-KR" dirty="0"/>
              <a:t>DB</a:t>
            </a:r>
            <a:r>
              <a:rPr lang="ko-KR" altLang="en-US" dirty="0"/>
              <a:t> 접근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71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3d1d720f7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f3d1d720f7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55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Web MVC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ko-KR" altLang="en-US" dirty="0" err="1"/>
              <a:t>를</a:t>
            </a:r>
            <a:r>
              <a:rPr lang="ko-KR" altLang="en-US" dirty="0"/>
              <a:t> 각각 사용하여 구현한 웹서비스에서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다수의 동시접속자가 접속하는 상황을 가정하여 각 서버에 동시다발적으로 요청을 발생시켰을 때의 결과이다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개 이하의 동시 요청에 대해서는 두 </a:t>
            </a:r>
            <a:r>
              <a:rPr lang="ko-KR" altLang="en-US" dirty="0" err="1"/>
              <a:t>서비스간의</a:t>
            </a:r>
            <a:r>
              <a:rPr lang="ko-KR" altLang="en-US" dirty="0"/>
              <a:t> 응답속도가 동일하지만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을 초과하는 요청부터는 응답속도의 차이가 관찰되었으며 동시접속자의 수가 많을수록 응답속도의 차이가 더 커지는 것을 확인할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이를 통해 다중 사용자에 대한 </a:t>
            </a:r>
            <a:r>
              <a:rPr lang="en-US" altLang="ko-KR" dirty="0"/>
              <a:t>HTTP </a:t>
            </a:r>
            <a:r>
              <a:rPr lang="ko-KR" altLang="en-US" dirty="0"/>
              <a:t>요청 처리 시 </a:t>
            </a:r>
            <a:r>
              <a:rPr lang="en-US" altLang="ko-KR" dirty="0" err="1"/>
              <a:t>Webflux</a:t>
            </a:r>
            <a:r>
              <a:rPr lang="ko-KR" altLang="en-US" dirty="0"/>
              <a:t>가 </a:t>
            </a:r>
            <a:r>
              <a:rPr lang="en-US" altLang="ko-KR" dirty="0"/>
              <a:t>Web MVC</a:t>
            </a:r>
            <a:r>
              <a:rPr lang="ko-KR" altLang="en-US" dirty="0"/>
              <a:t>보다 빠르거나 동일한 성능임을 알 수 있다</a:t>
            </a:r>
            <a:r>
              <a:rPr lang="en-US" altLang="ko-KR" dirty="0"/>
              <a:t>.</a:t>
            </a:r>
            <a:r>
              <a:rPr lang="ko-KR" altLang="en-US" dirty="0"/>
              <a:t> 즉 구축하는 서비스의 특성 상 다량의 동시 접속 사용자를 대응해야 하는 경우는 </a:t>
            </a:r>
            <a:r>
              <a:rPr lang="en-US" altLang="ko-KR" dirty="0" err="1"/>
              <a:t>Webflux</a:t>
            </a:r>
            <a:r>
              <a:rPr lang="ko-KR" altLang="en-US" dirty="0" err="1"/>
              <a:t>를</a:t>
            </a:r>
            <a:r>
              <a:rPr lang="ko-KR" altLang="en-US" dirty="0"/>
              <a:t> 사용하여 구축하는 것이 더 효율적이며</a:t>
            </a:r>
            <a:r>
              <a:rPr lang="en-US" altLang="ko-KR" dirty="0"/>
              <a:t>,</a:t>
            </a:r>
            <a:r>
              <a:rPr lang="ko-KR" altLang="en-US" dirty="0"/>
              <a:t> 동시 접속자가 적은 서비스의 경우에는 </a:t>
            </a:r>
            <a:r>
              <a:rPr lang="en-US" altLang="ko-KR" dirty="0"/>
              <a:t>Web MVC</a:t>
            </a:r>
            <a:r>
              <a:rPr lang="ko-KR" altLang="en-US" dirty="0"/>
              <a:t>로 구축해도 동일한 성능을 발휘할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47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67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ko-KR" altLang="en-US" dirty="0"/>
              <a:t>블로킹 </a:t>
            </a:r>
            <a:r>
              <a:rPr lang="en-US" altLang="ko-KR" dirty="0"/>
              <a:t>IO</a:t>
            </a:r>
            <a:r>
              <a:rPr lang="ko-KR" altLang="en-US" dirty="0"/>
              <a:t> 방식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클라이언트로부터 요청이 발생한 시점부터 서버가 이를 처리하고 클라이언트에게 응답을 주기 전까지 대기하는 구조이다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하나의 스레드가 요청을 처리하는 동안에는 다른 서비스를 수행할 수 없는 블로킹 상태가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IO </a:t>
            </a:r>
            <a:r>
              <a:rPr lang="ko-KR" altLang="en-US" dirty="0"/>
              <a:t>방식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클라이언트가 서버에 요청을 전달한 뒤 대기하지 않고 다른 처리를 수행한다</a:t>
            </a:r>
            <a:r>
              <a:rPr lang="en-US" altLang="ko-KR" dirty="0"/>
              <a:t>.</a:t>
            </a:r>
            <a:r>
              <a:rPr lang="ko-KR" altLang="en-US" dirty="0"/>
              <a:t> 처리가 완료된 뒤에는 미리 등록된 콜백함수를 호출하여 후처리를 진행한다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이런 방식은 요청을 받고 해당 요청에 대한 결과를 </a:t>
            </a:r>
            <a:r>
              <a:rPr lang="ko-KR" altLang="en-US" dirty="0" err="1"/>
              <a:t>리턴하는</a:t>
            </a:r>
            <a:r>
              <a:rPr lang="ko-KR" altLang="en-US" dirty="0"/>
              <a:t> 과정에서 다른 태스크를 수행할 수 있기 때문에 다수의 </a:t>
            </a:r>
            <a:r>
              <a:rPr lang="ko-KR" altLang="en-US" dirty="0" err="1"/>
              <a:t>스레드풀을</a:t>
            </a:r>
            <a:r>
              <a:rPr lang="ko-KR" altLang="en-US" dirty="0"/>
              <a:t> 생성할 필요가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62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heseus.fi/bitstream/handle/10024/812448/Catrina_Alexandru.pdf?sequence=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s://github.com/SoulTree-Lovers/Auto-Store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283700" y="2283700"/>
            <a:ext cx="4533000" cy="3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011000" y="4756501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844401" y="1762920"/>
            <a:ext cx="5455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Auto Store</a:t>
            </a:r>
            <a:endParaRPr sz="700" b="1" dirty="0">
              <a:solidFill>
                <a:srgbClr val="8AB7E2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248849" y="4076597"/>
            <a:ext cx="26463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20192883 강승민</a:t>
            </a:r>
            <a:endParaRPr sz="1500" b="1" dirty="0">
              <a:solidFill>
                <a:srgbClr val="8AB7E2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668795" y="2906430"/>
            <a:ext cx="58064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상품 등록 자동화 시스템 및</a:t>
            </a:r>
            <a:r>
              <a:rPr lang="ko" altLang="en-US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</a:t>
            </a:r>
            <a:r>
              <a:rPr lang="ko" sz="2000" b="1" dirty="0">
                <a:solidFill>
                  <a:srgbClr val="8AB7E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서버 구현</a:t>
            </a:r>
            <a:endParaRPr lang="en-US" altLang="ko" sz="2000" b="1" dirty="0">
              <a:solidFill>
                <a:srgbClr val="8AB7E2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000" b="1" dirty="0">
              <a:solidFill>
                <a:srgbClr val="8AB7E2"/>
              </a:solidFill>
              <a:highlight>
                <a:srgbClr val="EFEFEF"/>
              </a:highlight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API</a:t>
            </a:r>
            <a:r>
              <a:rPr lang="ko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서버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구현 및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Spring Web MVC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와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Spring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Webflux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highlight>
                  <a:srgbClr val="C0C0C0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  <a:cs typeface="NanumGothic"/>
                <a:sym typeface="Nanum Gothic"/>
              </a:rPr>
              <a:t>성능 비교 분석</a:t>
            </a:r>
            <a:endParaRPr sz="2000" b="1" dirty="0">
              <a:solidFill>
                <a:schemeClr val="bg2">
                  <a:lumMod val="50000"/>
                </a:schemeClr>
              </a:solidFill>
              <a:highlight>
                <a:srgbClr val="C0C0C0"/>
              </a:highlight>
              <a:latin typeface="S-Core Dream 6 Bold" panose="020B0503030302020204" pitchFamily="34" charset="-127"/>
              <a:ea typeface="S-Core Dream 6 Bold" panose="020B0503030302020204" pitchFamily="34" charset="-127"/>
              <a:cs typeface="NanumGothic"/>
              <a:sym typeface="Nanum Gothic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30458" y="1505263"/>
            <a:ext cx="119749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878750" y="1543675"/>
            <a:ext cx="551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EB831"/>
                </a:solidFill>
              </a:rPr>
              <a:t>with</a:t>
            </a:r>
            <a:endParaRPr sz="1500" b="1">
              <a:solidFill>
                <a:srgbClr val="5EB83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183368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7A35B-2F58-C75E-9EFB-CA30B2F6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93" y="1906136"/>
            <a:ext cx="5611406" cy="3112742"/>
          </a:xfrm>
          <a:prstGeom prst="rect">
            <a:avLst/>
          </a:prstGeom>
        </p:spPr>
      </p:pic>
      <p:sp>
        <p:nvSpPr>
          <p:cNvPr id="4" name="Google Shape;352;p32">
            <a:extLst>
              <a:ext uri="{FF2B5EF4-FFF2-40B4-BE49-F238E27FC236}">
                <a16:creationId xmlns:a16="http://schemas.microsoft.com/office/drawing/2014/main" id="{8AA795D7-36B2-7B0B-C1FF-B7AB2FAF4448}"/>
              </a:ext>
            </a:extLst>
          </p:cNvPr>
          <p:cNvSpPr txBox="1"/>
          <p:nvPr/>
        </p:nvSpPr>
        <p:spPr>
          <a:xfrm>
            <a:off x="345177" y="718312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JDBC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5" name="Google Shape;355;p32">
            <a:extLst>
              <a:ext uri="{FF2B5EF4-FFF2-40B4-BE49-F238E27FC236}">
                <a16:creationId xmlns:a16="http://schemas.microsoft.com/office/drawing/2014/main" id="{07B66CDC-1B0E-6B54-7737-B3AB9B8BA8E8}"/>
              </a:ext>
            </a:extLst>
          </p:cNvPr>
          <p:cNvSpPr txBox="1"/>
          <p:nvPr/>
        </p:nvSpPr>
        <p:spPr>
          <a:xfrm>
            <a:off x="4754761" y="694139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R2DBC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7DF4C-4EE8-E277-2F1F-63DBF7F050B3}"/>
              </a:ext>
            </a:extLst>
          </p:cNvPr>
          <p:cNvSpPr txBox="1"/>
          <p:nvPr/>
        </p:nvSpPr>
        <p:spPr>
          <a:xfrm>
            <a:off x="212613" y="1111408"/>
            <a:ext cx="43315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Java Database Connectivity (JDBC)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의 모든 구성 요소와 기술은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에 내장되어 있으며 구현되어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기본적으로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JDBC API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Java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애플리케이션에서 데이터베이스와 상호 작용하는 데 사용되는 클래스와 인터페이스의 집합으로 구성된다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  <a:endParaRPr lang="ko-KR" altLang="en-US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</a:p>
          <a:p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1878-3F78-ADD7-ECEA-A4275AA38A3B}"/>
              </a:ext>
            </a:extLst>
          </p:cNvPr>
          <p:cNvSpPr txBox="1"/>
          <p:nvPr/>
        </p:nvSpPr>
        <p:spPr>
          <a:xfrm>
            <a:off x="4599886" y="1111408"/>
            <a:ext cx="436222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R2DBC(R2DBC)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관계형 데이터베이스에 대한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리액티브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프로그래밍 액세스를 제공하는 서비스 제공자 인터페이스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(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SPI)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Reactive Streams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기반으로하여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비동기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백프레셔를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고려한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논블로킹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데이터 액세스를 가능하게 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</a:p>
          <a:p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8" name="Google Shape;193;p26">
            <a:extLst>
              <a:ext uri="{FF2B5EF4-FFF2-40B4-BE49-F238E27FC236}">
                <a16:creationId xmlns:a16="http://schemas.microsoft.com/office/drawing/2014/main" id="{60EBC33E-9EE4-8990-EA83-6CB87EFEA97C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4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671841" y="3278606"/>
            <a:ext cx="847628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441353" y="458807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2139951" y="490345"/>
            <a:ext cx="4411500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개발 환경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8804420" y="964927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6163336" y="4826210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659953" y="1642763"/>
            <a:ext cx="2708700" cy="258955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B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795852" y="1411756"/>
            <a:ext cx="2436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Spring Ecosystem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7315076" y="3272480"/>
            <a:ext cx="10911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315076" y="3047168"/>
            <a:ext cx="109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Database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9511" y="3420231"/>
            <a:ext cx="822231" cy="5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 rotWithShape="1">
          <a:blip r:embed="rId13">
            <a:alphaModFix/>
          </a:blip>
          <a:srcRect l="54950" t="24826" r="18558" b="32145"/>
          <a:stretch/>
        </p:blipFill>
        <p:spPr>
          <a:xfrm>
            <a:off x="1780191" y="2802316"/>
            <a:ext cx="468233" cy="47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 rotWithShape="1">
          <a:blip r:embed="rId13">
            <a:alphaModFix/>
          </a:blip>
          <a:srcRect l="13570" t="27676" r="58881" b="30779"/>
          <a:stretch/>
        </p:blipFill>
        <p:spPr>
          <a:xfrm>
            <a:off x="1718435" y="1939412"/>
            <a:ext cx="591730" cy="54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89868" y="1915726"/>
            <a:ext cx="591725" cy="5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4739326" y="1928434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931176" y="1704557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IDE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1176" y="2076179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13780" y="2788299"/>
            <a:ext cx="507173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63671" y="2788317"/>
            <a:ext cx="507172" cy="50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38705" y="3427647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6879824" y="1914133"/>
            <a:ext cx="1526352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7018891" y="1713273"/>
            <a:ext cx="1251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Version Control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3838705" y="3047168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Build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3671841" y="1928434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3671841" y="1704557"/>
            <a:ext cx="89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Language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63689" y="2076185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86488" y="2076179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06467" y="2072913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4815588" y="3258256"/>
            <a:ext cx="905047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5018885" y="3047691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Util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15573" y="3420230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1840" y="1952437"/>
            <a:ext cx="507149" cy="49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애플, M2 시리즈 칩 탑재된 새로운 Mac과 iPad 계획 중? : 보드나라 기사">
            <a:extLst>
              <a:ext uri="{FF2B5EF4-FFF2-40B4-BE49-F238E27FC236}">
                <a16:creationId xmlns:a16="http://schemas.microsoft.com/office/drawing/2014/main" id="{E32832E8-2299-03FC-F54D-534B5E78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t="16704" r="31145" b="16148"/>
          <a:stretch/>
        </p:blipFill>
        <p:spPr bwMode="auto">
          <a:xfrm>
            <a:off x="6025072" y="2069183"/>
            <a:ext cx="463550" cy="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0;p30">
            <a:extLst>
              <a:ext uri="{FF2B5EF4-FFF2-40B4-BE49-F238E27FC236}">
                <a16:creationId xmlns:a16="http://schemas.microsoft.com/office/drawing/2014/main" id="{C006BA0E-76B0-DB9A-C338-F24C73B80775}"/>
              </a:ext>
            </a:extLst>
          </p:cNvPr>
          <p:cNvSpPr/>
          <p:nvPr/>
        </p:nvSpPr>
        <p:spPr>
          <a:xfrm>
            <a:off x="5796252" y="1914133"/>
            <a:ext cx="905047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1;p30">
            <a:extLst>
              <a:ext uri="{FF2B5EF4-FFF2-40B4-BE49-F238E27FC236}">
                <a16:creationId xmlns:a16="http://schemas.microsoft.com/office/drawing/2014/main" id="{1D419F56-38C6-7DCE-FEB2-A79587C7D52A}"/>
              </a:ext>
            </a:extLst>
          </p:cNvPr>
          <p:cNvSpPr txBox="1"/>
          <p:nvPr/>
        </p:nvSpPr>
        <p:spPr>
          <a:xfrm>
            <a:off x="5999549" y="1703568"/>
            <a:ext cx="5139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latin typeface="NanumGothic"/>
                <a:ea typeface="NanumGothic"/>
                <a:cs typeface="NanumGothic"/>
                <a:sym typeface="Nanum Gothic"/>
              </a:rPr>
              <a:t>OS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" name="Google Shape;193;p26">
            <a:extLst>
              <a:ext uri="{FF2B5EF4-FFF2-40B4-BE49-F238E27FC236}">
                <a16:creationId xmlns:a16="http://schemas.microsoft.com/office/drawing/2014/main" id="{DFBB964D-841A-2778-6E0F-29D7BC08A4DA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pring Boot Reactive + Postgresql(r2dbc)">
            <a:extLst>
              <a:ext uri="{FF2B5EF4-FFF2-40B4-BE49-F238E27FC236}">
                <a16:creationId xmlns:a16="http://schemas.microsoft.com/office/drawing/2014/main" id="{78FB6813-0665-D29D-1484-EA6229FF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7" y="3589933"/>
            <a:ext cx="2096059" cy="4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Postman Logo Icon - Download in Flat Style">
            <a:extLst>
              <a:ext uri="{FF2B5EF4-FFF2-40B4-BE49-F238E27FC236}">
                <a16:creationId xmlns:a16="http://schemas.microsoft.com/office/drawing/2014/main" id="{EC0D1C8F-044B-52E8-60D2-6134A00B4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62" y="3368895"/>
            <a:ext cx="580078" cy="5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30;p30">
            <a:extLst>
              <a:ext uri="{FF2B5EF4-FFF2-40B4-BE49-F238E27FC236}">
                <a16:creationId xmlns:a16="http://schemas.microsoft.com/office/drawing/2014/main" id="{3FBFAF63-9F46-4597-8461-7DAD88CD77DB}"/>
              </a:ext>
            </a:extLst>
          </p:cNvPr>
          <p:cNvSpPr/>
          <p:nvPr/>
        </p:nvSpPr>
        <p:spPr>
          <a:xfrm>
            <a:off x="6007045" y="3258256"/>
            <a:ext cx="1088252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1;p30">
            <a:extLst>
              <a:ext uri="{FF2B5EF4-FFF2-40B4-BE49-F238E27FC236}">
                <a16:creationId xmlns:a16="http://schemas.microsoft.com/office/drawing/2014/main" id="{F682C024-427C-EFF2-568E-F22B4006E5E6}"/>
              </a:ext>
            </a:extLst>
          </p:cNvPr>
          <p:cNvSpPr txBox="1"/>
          <p:nvPr/>
        </p:nvSpPr>
        <p:spPr>
          <a:xfrm>
            <a:off x="6301944" y="3047691"/>
            <a:ext cx="5139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latin typeface="NanumGothic"/>
                <a:ea typeface="NanumGothic"/>
                <a:cs typeface="NanumGothic"/>
                <a:sym typeface="Nanum Gothic"/>
              </a:rPr>
              <a:t>API Test</a:t>
            </a:r>
            <a:endParaRPr sz="1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383165" y="4931134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1487299" y="168496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2355354" y="-1210667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2139951" y="490345"/>
            <a:ext cx="4411500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기대 효과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1137758" y="4312694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8964721" y="2214731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6955656" y="496444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5490576" y="-164101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1497238" y="488673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829317" y="-10815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3;p26">
            <a:extLst>
              <a:ext uri="{FF2B5EF4-FFF2-40B4-BE49-F238E27FC236}">
                <a16:creationId xmlns:a16="http://schemas.microsoft.com/office/drawing/2014/main" id="{DFBB964D-841A-2778-6E0F-29D7BC08A4DA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46;p29">
            <a:extLst>
              <a:ext uri="{FF2B5EF4-FFF2-40B4-BE49-F238E27FC236}">
                <a16:creationId xmlns:a16="http://schemas.microsoft.com/office/drawing/2014/main" id="{FE3CAC0C-AEDA-D6A7-4B89-86CDA8E2B87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799699" y="161027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9;p29">
            <a:extLst>
              <a:ext uri="{FF2B5EF4-FFF2-40B4-BE49-F238E27FC236}">
                <a16:creationId xmlns:a16="http://schemas.microsoft.com/office/drawing/2014/main" id="{95591406-145A-0DE1-F841-3973BFD5AE3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799699" y="249302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2;p29">
            <a:extLst>
              <a:ext uri="{FF2B5EF4-FFF2-40B4-BE49-F238E27FC236}">
                <a16:creationId xmlns:a16="http://schemas.microsoft.com/office/drawing/2014/main" id="{9F381ECB-E66A-B6CA-9735-E7F7CA01C44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799699" y="3375770"/>
            <a:ext cx="671981" cy="6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5;p29">
            <a:extLst>
              <a:ext uri="{FF2B5EF4-FFF2-40B4-BE49-F238E27FC236}">
                <a16:creationId xmlns:a16="http://schemas.microsoft.com/office/drawing/2014/main" id="{06C04BC5-7088-8033-045A-6C27D4E0D086}"/>
              </a:ext>
            </a:extLst>
          </p:cNvPr>
          <p:cNvSpPr txBox="1"/>
          <p:nvPr/>
        </p:nvSpPr>
        <p:spPr>
          <a:xfrm>
            <a:off x="957762" y="20031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" name="Google Shape;277;p29">
            <a:extLst>
              <a:ext uri="{FF2B5EF4-FFF2-40B4-BE49-F238E27FC236}">
                <a16:creationId xmlns:a16="http://schemas.microsoft.com/office/drawing/2014/main" id="{9C083937-2C14-EF91-9443-53AD6113F1F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47035" y="2038666"/>
            <a:ext cx="136473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9;p29">
            <a:extLst>
              <a:ext uri="{FF2B5EF4-FFF2-40B4-BE49-F238E27FC236}">
                <a16:creationId xmlns:a16="http://schemas.microsoft.com/office/drawing/2014/main" id="{805D0440-0C5A-1160-73CD-AAC6A5BF2D61}"/>
              </a:ext>
            </a:extLst>
          </p:cNvPr>
          <p:cNvSpPr txBox="1"/>
          <p:nvPr/>
        </p:nvSpPr>
        <p:spPr>
          <a:xfrm>
            <a:off x="2876015" y="3603326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API 서버</a:t>
            </a:r>
            <a:endParaRPr sz="1000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5" name="Google Shape;280;p29">
            <a:extLst>
              <a:ext uri="{FF2B5EF4-FFF2-40B4-BE49-F238E27FC236}">
                <a16:creationId xmlns:a16="http://schemas.microsoft.com/office/drawing/2014/main" id="{C5CB9984-5D1C-0F62-E5E8-8EECE81E3834}"/>
              </a:ext>
            </a:extLst>
          </p:cNvPr>
          <p:cNvSpPr/>
          <p:nvPr/>
        </p:nvSpPr>
        <p:spPr>
          <a:xfrm>
            <a:off x="1578112" y="185386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1;p29">
            <a:extLst>
              <a:ext uri="{FF2B5EF4-FFF2-40B4-BE49-F238E27FC236}">
                <a16:creationId xmlns:a16="http://schemas.microsoft.com/office/drawing/2014/main" id="{5EA2138E-8AA1-918A-A150-700C5CEFAF1A}"/>
              </a:ext>
            </a:extLst>
          </p:cNvPr>
          <p:cNvSpPr/>
          <p:nvPr/>
        </p:nvSpPr>
        <p:spPr>
          <a:xfrm>
            <a:off x="1578112" y="273661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2;p29">
            <a:extLst>
              <a:ext uri="{FF2B5EF4-FFF2-40B4-BE49-F238E27FC236}">
                <a16:creationId xmlns:a16="http://schemas.microsoft.com/office/drawing/2014/main" id="{BA729BC3-7763-9A02-14AF-6E106B7CAE5B}"/>
              </a:ext>
            </a:extLst>
          </p:cNvPr>
          <p:cNvSpPr/>
          <p:nvPr/>
        </p:nvSpPr>
        <p:spPr>
          <a:xfrm>
            <a:off x="1578112" y="361936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3;p29">
            <a:extLst>
              <a:ext uri="{FF2B5EF4-FFF2-40B4-BE49-F238E27FC236}">
                <a16:creationId xmlns:a16="http://schemas.microsoft.com/office/drawing/2014/main" id="{D66948F9-A04F-D38E-F76E-CF38E53EE709}"/>
              </a:ext>
            </a:extLst>
          </p:cNvPr>
          <p:cNvSpPr txBox="1"/>
          <p:nvPr/>
        </p:nvSpPr>
        <p:spPr>
          <a:xfrm>
            <a:off x="957762" y="28970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" name="Google Shape;284;p29">
            <a:extLst>
              <a:ext uri="{FF2B5EF4-FFF2-40B4-BE49-F238E27FC236}">
                <a16:creationId xmlns:a16="http://schemas.microsoft.com/office/drawing/2014/main" id="{0C4BC167-AD59-7AE5-DF97-F88A62F239D2}"/>
              </a:ext>
            </a:extLst>
          </p:cNvPr>
          <p:cNvSpPr txBox="1"/>
          <p:nvPr/>
        </p:nvSpPr>
        <p:spPr>
          <a:xfrm>
            <a:off x="957762" y="37838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0" name="구름 모양 설명선[C] 19">
            <a:extLst>
              <a:ext uri="{FF2B5EF4-FFF2-40B4-BE49-F238E27FC236}">
                <a16:creationId xmlns:a16="http://schemas.microsoft.com/office/drawing/2014/main" id="{54BA231A-E289-1CDE-66E8-14FE1838AAF5}"/>
              </a:ext>
            </a:extLst>
          </p:cNvPr>
          <p:cNvSpPr/>
          <p:nvPr/>
        </p:nvSpPr>
        <p:spPr>
          <a:xfrm>
            <a:off x="1716704" y="265649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구름 모양 설명선[C] 20">
            <a:extLst>
              <a:ext uri="{FF2B5EF4-FFF2-40B4-BE49-F238E27FC236}">
                <a16:creationId xmlns:a16="http://schemas.microsoft.com/office/drawing/2014/main" id="{F21B287C-8A12-8B28-70FE-F7CBE575EE28}"/>
              </a:ext>
            </a:extLst>
          </p:cNvPr>
          <p:cNvSpPr/>
          <p:nvPr/>
        </p:nvSpPr>
        <p:spPr>
          <a:xfrm>
            <a:off x="1716703" y="354257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Google Shape;246;p29">
            <a:extLst>
              <a:ext uri="{FF2B5EF4-FFF2-40B4-BE49-F238E27FC236}">
                <a16:creationId xmlns:a16="http://schemas.microsoft.com/office/drawing/2014/main" id="{387337CB-B0BA-BA11-F010-7F5E18E7C10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5332513" y="161027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69;p29">
            <a:extLst>
              <a:ext uri="{FF2B5EF4-FFF2-40B4-BE49-F238E27FC236}">
                <a16:creationId xmlns:a16="http://schemas.microsoft.com/office/drawing/2014/main" id="{7CD837CE-78D8-2816-946C-56529321A57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5332513" y="249302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72;p29">
            <a:extLst>
              <a:ext uri="{FF2B5EF4-FFF2-40B4-BE49-F238E27FC236}">
                <a16:creationId xmlns:a16="http://schemas.microsoft.com/office/drawing/2014/main" id="{F9133C8D-3C47-A21B-94C5-2186808734F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6775" t="23984" r="36693" b="24939"/>
          <a:stretch/>
        </p:blipFill>
        <p:spPr>
          <a:xfrm>
            <a:off x="5332513" y="3375770"/>
            <a:ext cx="671981" cy="6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75;p29">
            <a:extLst>
              <a:ext uri="{FF2B5EF4-FFF2-40B4-BE49-F238E27FC236}">
                <a16:creationId xmlns:a16="http://schemas.microsoft.com/office/drawing/2014/main" id="{84F7A1F1-A27D-B611-52AF-61C18C1D1B26}"/>
              </a:ext>
            </a:extLst>
          </p:cNvPr>
          <p:cNvSpPr txBox="1"/>
          <p:nvPr/>
        </p:nvSpPr>
        <p:spPr>
          <a:xfrm>
            <a:off x="5490576" y="20031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6" name="Google Shape;277;p29">
            <a:extLst>
              <a:ext uri="{FF2B5EF4-FFF2-40B4-BE49-F238E27FC236}">
                <a16:creationId xmlns:a16="http://schemas.microsoft.com/office/drawing/2014/main" id="{DD24C7BE-2E26-97E4-2A78-1E9C81695AD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79849" y="2038666"/>
            <a:ext cx="136473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9;p29">
            <a:extLst>
              <a:ext uri="{FF2B5EF4-FFF2-40B4-BE49-F238E27FC236}">
                <a16:creationId xmlns:a16="http://schemas.microsoft.com/office/drawing/2014/main" id="{B9017312-5ECE-6FCD-F835-3A0843AC2F5F}"/>
              </a:ext>
            </a:extLst>
          </p:cNvPr>
          <p:cNvSpPr txBox="1"/>
          <p:nvPr/>
        </p:nvSpPr>
        <p:spPr>
          <a:xfrm>
            <a:off x="7408829" y="3603326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API 서버</a:t>
            </a:r>
            <a:endParaRPr sz="1000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8" name="Google Shape;280;p29">
            <a:extLst>
              <a:ext uri="{FF2B5EF4-FFF2-40B4-BE49-F238E27FC236}">
                <a16:creationId xmlns:a16="http://schemas.microsoft.com/office/drawing/2014/main" id="{06188207-746B-2311-AB9D-05F0324E66E2}"/>
              </a:ext>
            </a:extLst>
          </p:cNvPr>
          <p:cNvSpPr/>
          <p:nvPr/>
        </p:nvSpPr>
        <p:spPr>
          <a:xfrm>
            <a:off x="6110926" y="185386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1;p29">
            <a:extLst>
              <a:ext uri="{FF2B5EF4-FFF2-40B4-BE49-F238E27FC236}">
                <a16:creationId xmlns:a16="http://schemas.microsoft.com/office/drawing/2014/main" id="{490785DB-23B7-9280-F06B-911C42A83F50}"/>
              </a:ext>
            </a:extLst>
          </p:cNvPr>
          <p:cNvSpPr/>
          <p:nvPr/>
        </p:nvSpPr>
        <p:spPr>
          <a:xfrm>
            <a:off x="6110926" y="273661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2;p29">
            <a:extLst>
              <a:ext uri="{FF2B5EF4-FFF2-40B4-BE49-F238E27FC236}">
                <a16:creationId xmlns:a16="http://schemas.microsoft.com/office/drawing/2014/main" id="{E501F912-976A-3DD5-8C41-13C12E13940F}"/>
              </a:ext>
            </a:extLst>
          </p:cNvPr>
          <p:cNvSpPr/>
          <p:nvPr/>
        </p:nvSpPr>
        <p:spPr>
          <a:xfrm>
            <a:off x="6110926" y="361936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3;p29">
            <a:extLst>
              <a:ext uri="{FF2B5EF4-FFF2-40B4-BE49-F238E27FC236}">
                <a16:creationId xmlns:a16="http://schemas.microsoft.com/office/drawing/2014/main" id="{4F27E2D2-9412-41F1-9AF9-26A74CCF9255}"/>
              </a:ext>
            </a:extLst>
          </p:cNvPr>
          <p:cNvSpPr txBox="1"/>
          <p:nvPr/>
        </p:nvSpPr>
        <p:spPr>
          <a:xfrm>
            <a:off x="5490576" y="28970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2" name="Google Shape;284;p29">
            <a:extLst>
              <a:ext uri="{FF2B5EF4-FFF2-40B4-BE49-F238E27FC236}">
                <a16:creationId xmlns:a16="http://schemas.microsoft.com/office/drawing/2014/main" id="{55801DF0-44A7-2B02-BE69-0AA6C6C23917}"/>
              </a:ext>
            </a:extLst>
          </p:cNvPr>
          <p:cNvSpPr txBox="1"/>
          <p:nvPr/>
        </p:nvSpPr>
        <p:spPr>
          <a:xfrm>
            <a:off x="5490576" y="378389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5" name="Google Shape;280;p29">
            <a:extLst>
              <a:ext uri="{FF2B5EF4-FFF2-40B4-BE49-F238E27FC236}">
                <a16:creationId xmlns:a16="http://schemas.microsoft.com/office/drawing/2014/main" id="{F5CB7C70-316A-15EC-1E9D-E634337CAD83}"/>
              </a:ext>
            </a:extLst>
          </p:cNvPr>
          <p:cNvSpPr/>
          <p:nvPr/>
        </p:nvSpPr>
        <p:spPr>
          <a:xfrm>
            <a:off x="4102913" y="2493020"/>
            <a:ext cx="723900" cy="5360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01;p27">
            <a:extLst>
              <a:ext uri="{FF2B5EF4-FFF2-40B4-BE49-F238E27FC236}">
                <a16:creationId xmlns:a16="http://schemas.microsoft.com/office/drawing/2014/main" id="{E4993255-5371-9C9D-3A2C-2DACE453B6A1}"/>
              </a:ext>
            </a:extLst>
          </p:cNvPr>
          <p:cNvSpPr txBox="1"/>
          <p:nvPr/>
        </p:nvSpPr>
        <p:spPr>
          <a:xfrm>
            <a:off x="1435886" y="4312694"/>
            <a:ext cx="631209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“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비동기 요청으로 인해 </a:t>
            </a:r>
            <a:r>
              <a:rPr lang="ko-KR" altLang="en-US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다수의 </a:t>
            </a:r>
            <a:r>
              <a:rPr lang="en-US" altLang="ko-KR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ko-KR" altLang="en-US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요청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대한 </a:t>
            </a:r>
            <a:r>
              <a:rPr lang="ko-KR" altLang="en-US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응답 속도 및 처리량 향상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”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5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53CFC3F6-24DC-23C8-72C3-321C804C33A1}"/>
              </a:ext>
            </a:extLst>
          </p:cNvPr>
          <p:cNvSpPr txBox="1"/>
          <p:nvPr/>
        </p:nvSpPr>
        <p:spPr>
          <a:xfrm>
            <a:off x="2609810" y="29233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추진 일정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46E71D9D-ECF1-906F-BC67-1EC7B8DCAD07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147D1A-8233-7A78-C266-734EAD43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79" y="964058"/>
            <a:ext cx="6258241" cy="3887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1143824" y="2728673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www.diva-portal.org</a:t>
            </a:r>
            <a:r>
              <a:rPr lang="en" altLang="ko" sz="1000" b="1" u="sng" dirty="0">
                <a:solidFill>
                  <a:schemeClr val="hlink"/>
                </a:solidFill>
              </a:rPr>
              <a:t>/smash/get/diva2:1445480/FULLTEXT01.pdf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5BB23847-E6D2-0421-DED8-3E8CBD6641F3}"/>
              </a:ext>
            </a:extLst>
          </p:cNvPr>
          <p:cNvSpPr txBox="1"/>
          <p:nvPr/>
        </p:nvSpPr>
        <p:spPr>
          <a:xfrm>
            <a:off x="2609810" y="29233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참고 문헌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D7C3-10B2-22A1-4BB4-192868E5B3D3}"/>
              </a:ext>
            </a:extLst>
          </p:cNvPr>
          <p:cNvSpPr txBox="1"/>
          <p:nvPr/>
        </p:nvSpPr>
        <p:spPr>
          <a:xfrm>
            <a:off x="680909" y="2575754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4" name="Google Shape;429;p38">
            <a:extLst>
              <a:ext uri="{FF2B5EF4-FFF2-40B4-BE49-F238E27FC236}">
                <a16:creationId xmlns:a16="http://schemas.microsoft.com/office/drawing/2014/main" id="{5A3C5D9A-61CE-1E18-33DD-3C793EA09EF3}"/>
              </a:ext>
            </a:extLst>
          </p:cNvPr>
          <p:cNvSpPr txBox="1"/>
          <p:nvPr/>
        </p:nvSpPr>
        <p:spPr>
          <a:xfrm>
            <a:off x="1143824" y="3255848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  <a:hlinkClick r:id="rId4"/>
              </a:rPr>
              <a:t>https://www.theseus.fi/bitstream/handle/10024/812448/Catrina_Alexandru.pdf?sequence=2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6390-CC8A-216E-F98B-115604E4C72D}"/>
              </a:ext>
            </a:extLst>
          </p:cNvPr>
          <p:cNvSpPr txBox="1"/>
          <p:nvPr/>
        </p:nvSpPr>
        <p:spPr>
          <a:xfrm>
            <a:off x="680909" y="3107139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[4]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6" name="Google Shape;429;p38">
            <a:extLst>
              <a:ext uri="{FF2B5EF4-FFF2-40B4-BE49-F238E27FC236}">
                <a16:creationId xmlns:a16="http://schemas.microsoft.com/office/drawing/2014/main" id="{2F5EF576-BEFE-85CA-352C-F57F604C4D9F}"/>
              </a:ext>
            </a:extLst>
          </p:cNvPr>
          <p:cNvSpPr txBox="1"/>
          <p:nvPr/>
        </p:nvSpPr>
        <p:spPr>
          <a:xfrm>
            <a:off x="1143824" y="1473370"/>
            <a:ext cx="6582398" cy="22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100" dirty="0"/>
              <a:t>YO HAN JOO</a:t>
            </a:r>
            <a:r>
              <a:rPr lang="en-US" altLang="ko-KR" sz="1100" dirty="0"/>
              <a:t>,</a:t>
            </a:r>
            <a:r>
              <a:rPr lang="en" altLang="ko-KR" sz="1100" dirty="0"/>
              <a:t> CARL HANEKLINT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2023.</a:t>
            </a:r>
            <a:r>
              <a:rPr lang="ko-KR" altLang="en-US" sz="1100" dirty="0"/>
              <a:t> </a:t>
            </a:r>
            <a:r>
              <a:rPr lang="en" altLang="ko-KR" sz="1100" dirty="0"/>
              <a:t>Comparing Virtual Threads and Reactive </a:t>
            </a:r>
            <a:r>
              <a:rPr lang="en" altLang="ko-KR" sz="1100" dirty="0" err="1"/>
              <a:t>Webflux</a:t>
            </a:r>
            <a:r>
              <a:rPr lang="en" altLang="ko-KR" sz="1100" dirty="0"/>
              <a:t> in Spring</a:t>
            </a:r>
            <a:r>
              <a:rPr lang="en-US" altLang="ko-KR" sz="1100" dirty="0"/>
              <a:t>.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5227F-A2C0-3D7E-1F11-C31DB4ED22C6}"/>
              </a:ext>
            </a:extLst>
          </p:cNvPr>
          <p:cNvSpPr txBox="1"/>
          <p:nvPr/>
        </p:nvSpPr>
        <p:spPr>
          <a:xfrm>
            <a:off x="680909" y="1503088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[1]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8" name="Google Shape;429;p38">
            <a:extLst>
              <a:ext uri="{FF2B5EF4-FFF2-40B4-BE49-F238E27FC236}">
                <a16:creationId xmlns:a16="http://schemas.microsoft.com/office/drawing/2014/main" id="{9722416B-7D18-5EDA-9C68-7D2E3B64E123}"/>
              </a:ext>
            </a:extLst>
          </p:cNvPr>
          <p:cNvSpPr txBox="1"/>
          <p:nvPr/>
        </p:nvSpPr>
        <p:spPr>
          <a:xfrm>
            <a:off x="1143824" y="2188361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kiss.kstudy.com</a:t>
            </a:r>
            <a:r>
              <a:rPr lang="en" altLang="ko" sz="1000" b="1" u="sng" dirty="0">
                <a:solidFill>
                  <a:schemeClr val="hlink"/>
                </a:solidFill>
              </a:rPr>
              <a:t>/Detail/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Ar?key</a:t>
            </a:r>
            <a:r>
              <a:rPr lang="en" altLang="ko" sz="1000" b="1" u="sng" dirty="0">
                <a:solidFill>
                  <a:schemeClr val="hlink"/>
                </a:solidFill>
              </a:rPr>
              <a:t>=3860348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11D24-55C5-6CA2-0FCB-37E6FBB4C9E8}"/>
              </a:ext>
            </a:extLst>
          </p:cNvPr>
          <p:cNvSpPr txBox="1"/>
          <p:nvPr/>
        </p:nvSpPr>
        <p:spPr>
          <a:xfrm>
            <a:off x="680909" y="203942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[2]</a:t>
            </a:r>
            <a:endParaRPr kumimoji="1" lang="ko-KR" altLang="en-US" dirty="0"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10" name="Google Shape;193;p26">
            <a:extLst>
              <a:ext uri="{FF2B5EF4-FFF2-40B4-BE49-F238E27FC236}">
                <a16:creationId xmlns:a16="http://schemas.microsoft.com/office/drawing/2014/main" id="{AE2DA2D9-26F9-87DE-43DA-512689601085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9;p38">
            <a:extLst>
              <a:ext uri="{FF2B5EF4-FFF2-40B4-BE49-F238E27FC236}">
                <a16:creationId xmlns:a16="http://schemas.microsoft.com/office/drawing/2014/main" id="{AC5077C1-B017-EB39-E8DB-83E9B0132013}"/>
              </a:ext>
            </a:extLst>
          </p:cNvPr>
          <p:cNvSpPr txBox="1"/>
          <p:nvPr/>
        </p:nvSpPr>
        <p:spPr>
          <a:xfrm>
            <a:off x="1143824" y="1656976"/>
            <a:ext cx="576608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b="1" u="sng" dirty="0">
                <a:solidFill>
                  <a:schemeClr val="hlink"/>
                </a:solidFill>
              </a:rPr>
              <a:t>https://</a:t>
            </a:r>
            <a:r>
              <a:rPr lang="en" altLang="ko" sz="1000" b="1" u="sng" dirty="0" err="1">
                <a:solidFill>
                  <a:schemeClr val="hlink"/>
                </a:solidFill>
              </a:rPr>
              <a:t>www.diva-portal.org</a:t>
            </a:r>
            <a:r>
              <a:rPr lang="en" altLang="ko" sz="1000" b="1" u="sng" dirty="0">
                <a:solidFill>
                  <a:schemeClr val="hlink"/>
                </a:solidFill>
              </a:rPr>
              <a:t>/smash/get/diva2:1763111/FULLTEXT01.pdf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12" name="Google Shape;429;p38">
            <a:extLst>
              <a:ext uri="{FF2B5EF4-FFF2-40B4-BE49-F238E27FC236}">
                <a16:creationId xmlns:a16="http://schemas.microsoft.com/office/drawing/2014/main" id="{473543EB-44EC-5E80-5BF3-9CC443C5A166}"/>
              </a:ext>
            </a:extLst>
          </p:cNvPr>
          <p:cNvSpPr txBox="1"/>
          <p:nvPr/>
        </p:nvSpPr>
        <p:spPr>
          <a:xfrm>
            <a:off x="1143823" y="2000313"/>
            <a:ext cx="7165061" cy="22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1100" dirty="0" err="1"/>
              <a:t>정명교</a:t>
            </a:r>
            <a:r>
              <a:rPr lang="en-US" altLang="ko-KR" sz="1100" dirty="0"/>
              <a:t>,</a:t>
            </a:r>
            <a:r>
              <a:rPr lang="ko-KR" altLang="en-US" sz="1100" dirty="0"/>
              <a:t> 서태원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2020.</a:t>
            </a:r>
            <a:r>
              <a:rPr lang="ko-KR" altLang="en-US" sz="1100" dirty="0"/>
              <a:t> 자바 기반의 스프링 </a:t>
            </a:r>
            <a:r>
              <a:rPr lang="en" altLang="ko-KR" sz="1100" dirty="0"/>
              <a:t>Web MVC</a:t>
            </a:r>
            <a:r>
              <a:rPr lang="ko-KR" altLang="en-US" sz="1100" dirty="0"/>
              <a:t>와 </a:t>
            </a:r>
            <a:r>
              <a:rPr lang="en" altLang="ko-KR" sz="1100" dirty="0" err="1"/>
              <a:t>WebFlux</a:t>
            </a:r>
            <a:r>
              <a:rPr lang="en" altLang="ko-KR" sz="1100" dirty="0"/>
              <a:t> </a:t>
            </a:r>
            <a:r>
              <a:rPr lang="ko-KR" altLang="en-US" sz="1100" dirty="0"/>
              <a:t>성능 분석</a:t>
            </a:r>
            <a:r>
              <a:rPr lang="en-US" altLang="ko-KR" sz="1100" dirty="0"/>
              <a:t>.</a:t>
            </a:r>
            <a:r>
              <a:rPr lang="ko-KR" altLang="en-US" sz="1100" dirty="0"/>
              <a:t> 고려대학교 컴퓨터정보통신대학원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13" name="Google Shape;429;p38">
            <a:extLst>
              <a:ext uri="{FF2B5EF4-FFF2-40B4-BE49-F238E27FC236}">
                <a16:creationId xmlns:a16="http://schemas.microsoft.com/office/drawing/2014/main" id="{19FDE711-BD4E-1980-E156-B781042D138A}"/>
              </a:ext>
            </a:extLst>
          </p:cNvPr>
          <p:cNvSpPr txBox="1"/>
          <p:nvPr/>
        </p:nvSpPr>
        <p:spPr>
          <a:xfrm>
            <a:off x="1143824" y="2527255"/>
            <a:ext cx="6582398" cy="22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Karl Dahlin. 2020. An Evaluation of Spring </a:t>
            </a:r>
            <a:r>
              <a:rPr lang="en-US" altLang="ko-KR" sz="1100" dirty="0" err="1"/>
              <a:t>WebFlux</a:t>
            </a:r>
            <a:endParaRPr lang="en-US" altLang="ko" sz="1000" b="1" u="sng" dirty="0">
              <a:solidFill>
                <a:schemeClr val="hlink"/>
              </a:solidFill>
            </a:endParaRPr>
          </a:p>
        </p:txBody>
      </p:sp>
      <p:sp>
        <p:nvSpPr>
          <p:cNvPr id="14" name="Google Shape;429;p38">
            <a:extLst>
              <a:ext uri="{FF2B5EF4-FFF2-40B4-BE49-F238E27FC236}">
                <a16:creationId xmlns:a16="http://schemas.microsoft.com/office/drawing/2014/main" id="{E21A7E2C-4DEB-1F4C-CF37-A459F52C89A9}"/>
              </a:ext>
            </a:extLst>
          </p:cNvPr>
          <p:cNvSpPr txBox="1"/>
          <p:nvPr/>
        </p:nvSpPr>
        <p:spPr>
          <a:xfrm>
            <a:off x="1143824" y="3038699"/>
            <a:ext cx="8008500" cy="22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100" dirty="0" err="1"/>
              <a:t>Alexandru</a:t>
            </a:r>
            <a:r>
              <a:rPr lang="en" altLang="ko-KR" sz="1100" dirty="0"/>
              <a:t>-Valentin Catrina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2023.</a:t>
            </a:r>
            <a:r>
              <a:rPr lang="ko-KR" altLang="en-US" sz="1100" dirty="0"/>
              <a:t> </a:t>
            </a:r>
            <a:r>
              <a:rPr lang="en-US" altLang="ko-KR" sz="1100" dirty="0"/>
              <a:t>A Comparative Analysis of Spring MVC and Spring </a:t>
            </a:r>
            <a:r>
              <a:rPr lang="en-US" altLang="ko-KR" sz="1100" dirty="0" err="1"/>
              <a:t>WebFlux</a:t>
            </a:r>
            <a:r>
              <a:rPr lang="en-US" altLang="ko-KR" sz="1100" dirty="0"/>
              <a:t> in Modern Web Development</a:t>
            </a:r>
            <a:endParaRPr lang="en-US" altLang="ko" sz="1100" b="1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844401" y="2083059"/>
            <a:ext cx="54552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  <a:endParaRPr sz="700" dirty="0"/>
          </a:p>
        </p:txBody>
      </p:sp>
      <p:sp>
        <p:nvSpPr>
          <p:cNvPr id="450" name="Google Shape;450;p39"/>
          <p:cNvSpPr txBox="1"/>
          <p:nvPr/>
        </p:nvSpPr>
        <p:spPr>
          <a:xfrm>
            <a:off x="2430321" y="3405668"/>
            <a:ext cx="423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 dirty="0">
                <a:solidFill>
                  <a:schemeClr val="hlink"/>
                </a:solidFill>
                <a:hlinkClick r:id="rId17"/>
              </a:rPr>
              <a:t>https://github.com/SoulTree-Lovers/Auto-Store</a:t>
            </a:r>
            <a:endParaRPr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685509" y="444114"/>
            <a:ext cx="545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3D85C6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DM Sans"/>
                <a:sym typeface="DM Sans"/>
              </a:rPr>
              <a:t>INDEX</a:t>
            </a:r>
            <a:endParaRPr sz="2500" b="1" dirty="0">
              <a:solidFill>
                <a:srgbClr val="3D85C6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1544012" y="1264850"/>
            <a:ext cx="1343216" cy="1459734"/>
            <a:chOff x="390350" y="1528263"/>
            <a:chExt cx="1572300" cy="2136300"/>
          </a:xfrm>
        </p:grpSpPr>
        <p:sp>
          <p:nvSpPr>
            <p:cNvPr id="174" name="Google Shape;174;p26"/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535400" y="2593226"/>
              <a:ext cx="1293601" cy="31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주제 선정 배경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2689133" y="3240241"/>
            <a:ext cx="1343216" cy="1459734"/>
            <a:chOff x="5408693" y="1528263"/>
            <a:chExt cx="1572300" cy="2136300"/>
          </a:xfrm>
        </p:grpSpPr>
        <p:sp>
          <p:nvSpPr>
            <p:cNvPr id="178" name="Google Shape;178;p26"/>
            <p:cNvSpPr/>
            <p:nvPr/>
          </p:nvSpPr>
          <p:spPr>
            <a:xfrm>
              <a:off x="540869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55379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55379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개발</a:t>
              </a: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환경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4824835" y="3240241"/>
            <a:ext cx="1343216" cy="1459734"/>
            <a:chOff x="7065643" y="1528263"/>
            <a:chExt cx="1572300" cy="2136300"/>
          </a:xfrm>
        </p:grpSpPr>
        <p:sp>
          <p:nvSpPr>
            <p:cNvPr id="182" name="Google Shape;182;p26"/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7244925" y="1756188"/>
              <a:ext cx="12936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기대 효과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3724713" y="1267309"/>
            <a:ext cx="1343216" cy="1459734"/>
            <a:chOff x="2041299" y="1528263"/>
            <a:chExt cx="1572300" cy="2136300"/>
          </a:xfrm>
        </p:grpSpPr>
        <p:sp>
          <p:nvSpPr>
            <p:cNvPr id="186" name="Google Shape;186;p26"/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74128" y="2575689"/>
              <a:ext cx="1293601" cy="3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문제 인식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22003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553431" y="3240241"/>
            <a:ext cx="1343216" cy="1459734"/>
            <a:chOff x="3731541" y="1528263"/>
            <a:chExt cx="1572300" cy="2136300"/>
          </a:xfrm>
        </p:grpSpPr>
        <p:sp>
          <p:nvSpPr>
            <p:cNvPr id="190" name="Google Shape;190;p26"/>
            <p:cNvSpPr/>
            <p:nvPr/>
          </p:nvSpPr>
          <p:spPr>
            <a:xfrm>
              <a:off x="3731541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38643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기술 조사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8643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73;p26">
            <a:extLst>
              <a:ext uri="{FF2B5EF4-FFF2-40B4-BE49-F238E27FC236}">
                <a16:creationId xmlns:a16="http://schemas.microsoft.com/office/drawing/2014/main" id="{FE37A68E-BEF6-655F-788B-CBE67455B9ED}"/>
              </a:ext>
            </a:extLst>
          </p:cNvPr>
          <p:cNvGrpSpPr/>
          <p:nvPr/>
        </p:nvGrpSpPr>
        <p:grpSpPr>
          <a:xfrm>
            <a:off x="5843348" y="1255187"/>
            <a:ext cx="1343216" cy="1459734"/>
            <a:chOff x="390350" y="1528263"/>
            <a:chExt cx="1572300" cy="2136300"/>
          </a:xfrm>
        </p:grpSpPr>
        <p:sp>
          <p:nvSpPr>
            <p:cNvPr id="3" name="Google Shape;174;p26">
              <a:extLst>
                <a:ext uri="{FF2B5EF4-FFF2-40B4-BE49-F238E27FC236}">
                  <a16:creationId xmlns:a16="http://schemas.microsoft.com/office/drawing/2014/main" id="{B771E0C0-F7B8-B10C-2E00-FF83CBBF33EE}"/>
                </a:ext>
              </a:extLst>
            </p:cNvPr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5;p26">
              <a:extLst>
                <a:ext uri="{FF2B5EF4-FFF2-40B4-BE49-F238E27FC236}">
                  <a16:creationId xmlns:a16="http://schemas.microsoft.com/office/drawing/2014/main" id="{549B5E24-62F5-18B3-6A7B-461CF4F48732}"/>
                </a:ext>
              </a:extLst>
            </p:cNvPr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6;p26">
              <a:extLst>
                <a:ext uri="{FF2B5EF4-FFF2-40B4-BE49-F238E27FC236}">
                  <a16:creationId xmlns:a16="http://schemas.microsoft.com/office/drawing/2014/main" id="{2F5D2FC5-62BA-88EE-A964-855368FBA3BF}"/>
                </a:ext>
              </a:extLst>
            </p:cNvPr>
            <p:cNvSpPr txBox="1"/>
            <p:nvPr/>
          </p:nvSpPr>
          <p:spPr>
            <a:xfrm>
              <a:off x="535400" y="2593226"/>
              <a:ext cx="1293601" cy="31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문제 정의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6" name="Google Shape;181;p26">
            <a:extLst>
              <a:ext uri="{FF2B5EF4-FFF2-40B4-BE49-F238E27FC236}">
                <a16:creationId xmlns:a16="http://schemas.microsoft.com/office/drawing/2014/main" id="{E0375FAE-22B3-1FE6-FE14-A5752AFBC347}"/>
              </a:ext>
            </a:extLst>
          </p:cNvPr>
          <p:cNvGrpSpPr/>
          <p:nvPr/>
        </p:nvGrpSpPr>
        <p:grpSpPr>
          <a:xfrm>
            <a:off x="6960536" y="3240241"/>
            <a:ext cx="1343216" cy="1459734"/>
            <a:chOff x="7065643" y="1528263"/>
            <a:chExt cx="1572300" cy="2136300"/>
          </a:xfrm>
        </p:grpSpPr>
        <p:sp>
          <p:nvSpPr>
            <p:cNvPr id="7" name="Google Shape;182;p26">
              <a:extLst>
                <a:ext uri="{FF2B5EF4-FFF2-40B4-BE49-F238E27FC236}">
                  <a16:creationId xmlns:a16="http://schemas.microsoft.com/office/drawing/2014/main" id="{76E31D71-C84B-89FD-B626-869A7F83D7FC}"/>
                </a:ext>
              </a:extLst>
            </p:cNvPr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3;p26">
              <a:extLst>
                <a:ext uri="{FF2B5EF4-FFF2-40B4-BE49-F238E27FC236}">
                  <a16:creationId xmlns:a16="http://schemas.microsoft.com/office/drawing/2014/main" id="{BB489F5F-325E-27B6-8344-9D0A3FDE864C}"/>
                </a:ext>
              </a:extLst>
            </p:cNvPr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4;p26">
              <a:extLst>
                <a:ext uri="{FF2B5EF4-FFF2-40B4-BE49-F238E27FC236}">
                  <a16:creationId xmlns:a16="http://schemas.microsoft.com/office/drawing/2014/main" id="{0F441D11-14A2-C428-3B06-8D9ECC720B5A}"/>
                </a:ext>
              </a:extLst>
            </p:cNvPr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D85C6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추진 일정</a:t>
              </a:r>
              <a:endParaRPr b="1" dirty="0">
                <a:solidFill>
                  <a:srgbClr val="3D85C6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609811" y="1123790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주제 선정 배경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609811" y="2161528"/>
            <a:ext cx="40434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인터넷 사용자 및 연결된 기기의 급속한 증가는 높은 반응성과 확장 가능한 </a:t>
            </a:r>
            <a:r>
              <a:rPr lang="ko-KR" altLang="en-US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웹 애플리케이션에 대한 수요를 증가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시켰다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.</a:t>
            </a:r>
            <a:endParaRPr lang="en-US" altLang="ko-KR" sz="1300" dirty="0">
              <a:latin typeface="NanumBarunGothicOTF UltraLight" pitchFamily="2" charset="-128"/>
              <a:ea typeface="NanumBarunGothicOTF UltraLight" pitchFamily="2" charset="-128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effectLst/>
              <a:latin typeface="NanumBarunGothicOTF UltraLight" pitchFamily="2" charset="-128"/>
              <a:ea typeface="NanumBarunGothicOTF UltraLight" pitchFamily="2" charset="-128"/>
            </a:endParaRPr>
          </a:p>
          <a:p>
            <a:pPr algn="ctr">
              <a:lnSpc>
                <a:spcPct val="135017"/>
              </a:lnSpc>
            </a:pP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동기식 웹 개발은 높은 동시성과 처리량을 </a:t>
            </a:r>
            <a:r>
              <a:rPr lang="ko-KR" altLang="en-US" sz="1300" dirty="0">
                <a:latin typeface="NanumBarunGothicOTF UltraLight" pitchFamily="2" charset="-128"/>
                <a:ea typeface="NanumBarunGothicOTF UltraLight" pitchFamily="2" charset="-128"/>
              </a:rPr>
              <a:t>부담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하기 어려워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, 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새로운</a:t>
            </a:r>
            <a:r>
              <a:rPr lang="ko-KR" altLang="en-US" sz="1300" b="1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 </a:t>
            </a:r>
            <a:r>
              <a:rPr lang="en-US" altLang="ko-KR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Non-blocking</a:t>
            </a:r>
            <a:r>
              <a:rPr lang="ko-KR" altLang="en-US" sz="1300" b="1" dirty="0">
                <a:effectLst/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 및 비동기적 기법</a:t>
            </a:r>
            <a:r>
              <a:rPr lang="ko-KR" altLang="en-US" sz="1300" b="1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을 탐색</a:t>
            </a:r>
            <a:r>
              <a:rPr lang="ko-KR" altLang="en-US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하게 되었다</a:t>
            </a:r>
            <a:r>
              <a:rPr lang="en-US" altLang="ko-KR" sz="1300" dirty="0">
                <a:effectLst/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352841" y="4522855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3;p26">
            <a:extLst>
              <a:ext uri="{FF2B5EF4-FFF2-40B4-BE49-F238E27FC236}">
                <a16:creationId xmlns:a16="http://schemas.microsoft.com/office/drawing/2014/main" id="{41A5B272-E13D-CBAE-807B-4E603BE88A99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518548" y="4966635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206B9545-2058-DCFE-586B-1CB6908B3CF7}"/>
              </a:ext>
            </a:extLst>
          </p:cNvPr>
          <p:cNvSpPr txBox="1"/>
          <p:nvPr/>
        </p:nvSpPr>
        <p:spPr>
          <a:xfrm>
            <a:off x="5336321" y="1633996"/>
            <a:ext cx="3055880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100ms 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지연인 경우에서의 각 프로토타입의 </a:t>
            </a:r>
            <a:r>
              <a:rPr lang="ko-KR" altLang="en-US" u="sng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평균 응답 시간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나타내는 그래프이다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프로토타입에 대해 수행된 요청 수</a:t>
            </a: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평균 지연 시간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단위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초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[1]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CB7DF-5375-7EBE-457A-C176F29C19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909" y="1581472"/>
            <a:ext cx="4205484" cy="28611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89C098-2185-597D-DCEC-14B1BC14CF98}"/>
              </a:ext>
            </a:extLst>
          </p:cNvPr>
          <p:cNvSpPr/>
          <p:nvPr/>
        </p:nvSpPr>
        <p:spPr>
          <a:xfrm>
            <a:off x="5197642" y="3850104"/>
            <a:ext cx="259882" cy="259882"/>
          </a:xfrm>
          <a:prstGeom prst="rect">
            <a:avLst/>
          </a:prstGeom>
          <a:solidFill>
            <a:srgbClr val="70B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AF6B1E-05C6-4DBF-5D96-368A8DAFB110}"/>
              </a:ext>
            </a:extLst>
          </p:cNvPr>
          <p:cNvSpPr/>
          <p:nvPr/>
        </p:nvSpPr>
        <p:spPr>
          <a:xfrm>
            <a:off x="5197642" y="4186988"/>
            <a:ext cx="259882" cy="259882"/>
          </a:xfrm>
          <a:prstGeom prst="rect">
            <a:avLst/>
          </a:prstGeom>
          <a:solidFill>
            <a:srgbClr val="DF9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1FB82C-614D-BA86-E848-D3BCD132E741}"/>
              </a:ext>
            </a:extLst>
          </p:cNvPr>
          <p:cNvSpPr/>
          <p:nvPr/>
        </p:nvSpPr>
        <p:spPr>
          <a:xfrm>
            <a:off x="5197642" y="4523872"/>
            <a:ext cx="259882" cy="259882"/>
          </a:xfrm>
          <a:prstGeom prst="rect">
            <a:avLst/>
          </a:prstGeom>
          <a:solidFill>
            <a:srgbClr val="759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Google Shape;201;p27">
            <a:extLst>
              <a:ext uri="{FF2B5EF4-FFF2-40B4-BE49-F238E27FC236}">
                <a16:creationId xmlns:a16="http://schemas.microsoft.com/office/drawing/2014/main" id="{76D50FB5-F760-FB4B-F6EC-047919105BFD}"/>
              </a:ext>
            </a:extLst>
          </p:cNvPr>
          <p:cNvSpPr txBox="1"/>
          <p:nvPr/>
        </p:nvSpPr>
        <p:spPr>
          <a:xfrm>
            <a:off x="5589308" y="3834620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normal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1" name="Google Shape;201;p27">
            <a:extLst>
              <a:ext uri="{FF2B5EF4-FFF2-40B4-BE49-F238E27FC236}">
                <a16:creationId xmlns:a16="http://schemas.microsoft.com/office/drawing/2014/main" id="{95B82630-3CBC-214B-6A7B-5107E20E866E}"/>
              </a:ext>
            </a:extLst>
          </p:cNvPr>
          <p:cNvSpPr txBox="1"/>
          <p:nvPr/>
        </p:nvSpPr>
        <p:spPr>
          <a:xfrm>
            <a:off x="5589308" y="4171504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reactive</a:t>
            </a:r>
          </a:p>
        </p:txBody>
      </p:sp>
      <p:sp>
        <p:nvSpPr>
          <p:cNvPr id="12" name="Google Shape;201;p27">
            <a:extLst>
              <a:ext uri="{FF2B5EF4-FFF2-40B4-BE49-F238E27FC236}">
                <a16:creationId xmlns:a16="http://schemas.microsoft.com/office/drawing/2014/main" id="{830348A5-D47E-2FCB-867A-A5A08DFB86DF}"/>
              </a:ext>
            </a:extLst>
          </p:cNvPr>
          <p:cNvSpPr txBox="1"/>
          <p:nvPr/>
        </p:nvSpPr>
        <p:spPr>
          <a:xfrm>
            <a:off x="5589308" y="4508388"/>
            <a:ext cx="92924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virtual</a:t>
            </a:r>
          </a:p>
        </p:txBody>
      </p:sp>
      <p:sp>
        <p:nvSpPr>
          <p:cNvPr id="7" name="Google Shape;193;p26">
            <a:extLst>
              <a:ext uri="{FF2B5EF4-FFF2-40B4-BE49-F238E27FC236}">
                <a16:creationId xmlns:a16="http://schemas.microsoft.com/office/drawing/2014/main" id="{1AA93A9E-B774-0C4F-05DA-D97B15D86192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4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9344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9951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518548" y="4966635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2070132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807C98-21D5-707F-3283-AA9C00A860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213" y="1913631"/>
            <a:ext cx="4280636" cy="1901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1CFFC4-EA01-8269-B8E2-38192CC407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5274" y="1493571"/>
            <a:ext cx="3924377" cy="3003771"/>
          </a:xfrm>
          <a:prstGeom prst="rect">
            <a:avLst/>
          </a:prstGeom>
        </p:spPr>
      </p:pic>
      <p:sp>
        <p:nvSpPr>
          <p:cNvPr id="13" name="Google Shape;201;p27">
            <a:extLst>
              <a:ext uri="{FF2B5EF4-FFF2-40B4-BE49-F238E27FC236}">
                <a16:creationId xmlns:a16="http://schemas.microsoft.com/office/drawing/2014/main" id="{3B3E4E4F-BACE-E399-B07E-7F1717E53CD3}"/>
              </a:ext>
            </a:extLst>
          </p:cNvPr>
          <p:cNvSpPr txBox="1"/>
          <p:nvPr/>
        </p:nvSpPr>
        <p:spPr>
          <a:xfrm>
            <a:off x="1833097" y="392854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4" name="Google Shape;201;p27">
            <a:extLst>
              <a:ext uri="{FF2B5EF4-FFF2-40B4-BE49-F238E27FC236}">
                <a16:creationId xmlns:a16="http://schemas.microsoft.com/office/drawing/2014/main" id="{520A381F-81AA-5AD3-277B-B8CE1D5A3ACB}"/>
              </a:ext>
            </a:extLst>
          </p:cNvPr>
          <p:cNvSpPr txBox="1"/>
          <p:nvPr/>
        </p:nvSpPr>
        <p:spPr>
          <a:xfrm>
            <a:off x="6316197" y="456354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5" name="Google Shape;193;p26">
            <a:extLst>
              <a:ext uri="{FF2B5EF4-FFF2-40B4-BE49-F238E27FC236}">
                <a16:creationId xmlns:a16="http://schemas.microsoft.com/office/drawing/2014/main" id="{FDE9E7F5-C55D-04B0-31B1-84524BA6A774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53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1721400"/>
            <a:ext cx="671981" cy="671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>
            <a:cxnSpLocks/>
          </p:cNvCxnSpPr>
          <p:nvPr/>
        </p:nvCxnSpPr>
        <p:spPr>
          <a:xfrm flipH="1">
            <a:off x="3401333" y="1696671"/>
            <a:ext cx="14100" cy="27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2604150"/>
            <a:ext cx="671981" cy="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7">
            <a:alphaModFix/>
          </a:blip>
          <a:srcRect l="36775" t="23984" r="36693" b="24939"/>
          <a:stretch/>
        </p:blipFill>
        <p:spPr>
          <a:xfrm>
            <a:off x="1792558" y="3486900"/>
            <a:ext cx="671981" cy="6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950621" y="21143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2510" y="2165836"/>
            <a:ext cx="136473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4081490" y="3730496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API 서버</a:t>
            </a:r>
            <a:endParaRPr sz="1000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2570971" y="196499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570971" y="284774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570971" y="3730496"/>
            <a:ext cx="7239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AB7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950621" y="30082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1950621" y="3895021"/>
            <a:ext cx="51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C</a:t>
            </a:r>
            <a:endParaRPr sz="1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280E2669-5D3C-0C32-204B-D4BC881760DD}"/>
              </a:ext>
            </a:extLst>
          </p:cNvPr>
          <p:cNvSpPr txBox="1"/>
          <p:nvPr/>
        </p:nvSpPr>
        <p:spPr>
          <a:xfrm>
            <a:off x="2609810" y="67386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206B9545-2058-DCFE-586B-1CB6908B3CF7}"/>
              </a:ext>
            </a:extLst>
          </p:cNvPr>
          <p:cNvSpPr txBox="1"/>
          <p:nvPr/>
        </p:nvSpPr>
        <p:spPr>
          <a:xfrm>
            <a:off x="5336321" y="2042328"/>
            <a:ext cx="2609432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MVC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아키텍처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비동기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dirty="0" err="1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사용한다면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 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스토어의 요청에 대한 응답이 완료될 때까지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B, C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스토어의 요청에 대한 </a:t>
            </a:r>
            <a:r>
              <a:rPr lang="ko-KR" altLang="en-US" b="1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응답 지연 발생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7" name="구름 모양 설명선[C] 6">
            <a:extLst>
              <a:ext uri="{FF2B5EF4-FFF2-40B4-BE49-F238E27FC236}">
                <a16:creationId xmlns:a16="http://schemas.microsoft.com/office/drawing/2014/main" id="{ECF514D8-0E37-61C1-220C-0C3CAE40CC22}"/>
              </a:ext>
            </a:extLst>
          </p:cNvPr>
          <p:cNvSpPr/>
          <p:nvPr/>
        </p:nvSpPr>
        <p:spPr>
          <a:xfrm>
            <a:off x="2709563" y="276762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구름 모양 설명선[C] 7">
            <a:extLst>
              <a:ext uri="{FF2B5EF4-FFF2-40B4-BE49-F238E27FC236}">
                <a16:creationId xmlns:a16="http://schemas.microsoft.com/office/drawing/2014/main" id="{7E0632A5-FA26-3738-C978-9EB8DE8D8F7A}"/>
              </a:ext>
            </a:extLst>
          </p:cNvPr>
          <p:cNvSpPr/>
          <p:nvPr/>
        </p:nvSpPr>
        <p:spPr>
          <a:xfrm>
            <a:off x="2709562" y="3653709"/>
            <a:ext cx="425693" cy="332992"/>
          </a:xfrm>
          <a:prstGeom prst="cloud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9AEEA154-E008-FB7E-C955-F2F667A85805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610764" y="997981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정의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789800" y="2037724"/>
            <a:ext cx="150783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WHY</a:t>
            </a: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03C8F338-7AF3-8AF6-EBCA-4EA4F0289FA2}"/>
              </a:ext>
            </a:extLst>
          </p:cNvPr>
          <p:cNvSpPr txBox="1"/>
          <p:nvPr/>
        </p:nvSpPr>
        <p:spPr>
          <a:xfrm>
            <a:off x="6139165" y="2037724"/>
            <a:ext cx="150783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WHAT</a:t>
            </a:r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09767219-D39C-1953-1801-7A12C6E06154}"/>
              </a:ext>
            </a:extLst>
          </p:cNvPr>
          <p:cNvSpPr txBox="1"/>
          <p:nvPr/>
        </p:nvSpPr>
        <p:spPr>
          <a:xfrm>
            <a:off x="1238999" y="3087296"/>
            <a:ext cx="260943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“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다수의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요청에 대한 응답 속도 및 처리량을 향상시키기 위해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”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F40E7D53-434D-1BD5-9D74-6494E6B4859E}"/>
              </a:ext>
            </a:extLst>
          </p:cNvPr>
          <p:cNvSpPr txBox="1"/>
          <p:nvPr/>
        </p:nvSpPr>
        <p:spPr>
          <a:xfrm>
            <a:off x="4657149" y="3087296"/>
            <a:ext cx="4471862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“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기존 </a:t>
            </a:r>
            <a:r>
              <a:rPr lang="en-US" altLang="ko-KR" strike="sngStrike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MVC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방식이 아닌</a:t>
            </a: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effectLst/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Spring </a:t>
            </a:r>
            <a:r>
              <a:rPr lang="en-US" altLang="ko-KR" b="1" dirty="0" err="1">
                <a:effectLst/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Webflux</a:t>
            </a:r>
            <a:r>
              <a:rPr lang="ko-KR" altLang="en-US" b="1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기반 </a:t>
            </a:r>
            <a:r>
              <a:rPr lang="en-US" altLang="ko-KR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r>
              <a:rPr lang="ko-KR" altLang="en-US" dirty="0" err="1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구축할 것이다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”</a:t>
            </a:r>
            <a:r>
              <a:rPr lang="ko-KR" altLang="en-US" dirty="0">
                <a:effectLst/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dirty="0">
              <a:effectLst/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6" name="Google Shape;193;p26">
            <a:extLst>
              <a:ext uri="{FF2B5EF4-FFF2-40B4-BE49-F238E27FC236}">
                <a16:creationId xmlns:a16="http://schemas.microsoft.com/office/drawing/2014/main" id="{90497D76-7BF6-3FEB-6AC8-3DB320CB33CA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83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683106" y="1365937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Blocking I/O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4754761" y="1341764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Non-Blocking I/O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39807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1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B595D-3F27-2129-C2A5-338261F6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61" y="1855283"/>
            <a:ext cx="2879307" cy="2901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C9FCDE-698C-2B51-B745-474B13E7A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1" y="1855282"/>
            <a:ext cx="3093295" cy="2897929"/>
          </a:xfrm>
          <a:prstGeom prst="rect">
            <a:avLst/>
          </a:prstGeom>
        </p:spPr>
      </p:pic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19B92DB5-2AAD-43F8-F4DE-0B7D67AFE5B5}"/>
              </a:ext>
            </a:extLst>
          </p:cNvPr>
          <p:cNvSpPr txBox="1"/>
          <p:nvPr/>
        </p:nvSpPr>
        <p:spPr>
          <a:xfrm>
            <a:off x="3480254" y="4420601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8" name="Google Shape;201;p27">
            <a:extLst>
              <a:ext uri="{FF2B5EF4-FFF2-40B4-BE49-F238E27FC236}">
                <a16:creationId xmlns:a16="http://schemas.microsoft.com/office/drawing/2014/main" id="{FCA9537F-C27C-5CB7-6101-45A2657C0909}"/>
              </a:ext>
            </a:extLst>
          </p:cNvPr>
          <p:cNvSpPr txBox="1"/>
          <p:nvPr/>
        </p:nvSpPr>
        <p:spPr>
          <a:xfrm>
            <a:off x="7349954" y="4420602"/>
            <a:ext cx="1039079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[2]</a:t>
            </a:r>
            <a:endParaRPr lang="en-US" altLang="ko-KR" b="1" dirty="0">
              <a:effectLst/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0" name="Google Shape;193;p26">
            <a:extLst>
              <a:ext uri="{FF2B5EF4-FFF2-40B4-BE49-F238E27FC236}">
                <a16:creationId xmlns:a16="http://schemas.microsoft.com/office/drawing/2014/main" id="{4838F409-7F02-E61D-F193-6FAFE0342BA7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7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345177" y="1365937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Spring MVC</a:t>
            </a:r>
            <a:endParaRPr sz="1200" b="1" dirty="0"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93" y="1177224"/>
            <a:ext cx="581326" cy="5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159" y="1191808"/>
            <a:ext cx="1302374" cy="6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4754761" y="1341764"/>
            <a:ext cx="38538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rPr>
              <a:t>Spring Webflux</a:t>
            </a:r>
            <a:endParaRPr sz="1800" b="1" dirty="0">
              <a:solidFill>
                <a:srgbClr val="5EB83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DM Sans"/>
              <a:sym typeface="DM Sans"/>
            </a:endParaRPr>
          </a:p>
        </p:txBody>
      </p:sp>
      <p:sp>
        <p:nvSpPr>
          <p:cNvPr id="2" name="Google Shape;200;p27">
            <a:extLst>
              <a:ext uri="{FF2B5EF4-FFF2-40B4-BE49-F238E27FC236}">
                <a16:creationId xmlns:a16="http://schemas.microsoft.com/office/drawing/2014/main" id="{1AEADD0C-B2A5-AB7B-00BA-F3A4A7E44088}"/>
              </a:ext>
            </a:extLst>
          </p:cNvPr>
          <p:cNvSpPr txBox="1"/>
          <p:nvPr/>
        </p:nvSpPr>
        <p:spPr>
          <a:xfrm>
            <a:off x="2609810" y="398076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</a:t>
            </a:r>
            <a:r>
              <a:rPr lang="en-US" altLang="ko-KR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2</a:t>
            </a:r>
            <a:endParaRPr sz="7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87065-EF7C-8B83-E823-71845C2E1F66}"/>
              </a:ext>
            </a:extLst>
          </p:cNvPr>
          <p:cNvSpPr txBox="1"/>
          <p:nvPr/>
        </p:nvSpPr>
        <p:spPr>
          <a:xfrm>
            <a:off x="181890" y="1855283"/>
            <a:ext cx="420538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Blocking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I/O: 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전통적으로 블로킹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여기서 들어오는 각 요청은 요청이 처리되고 응답이 다시 전송될 때까지 서버의 스레드 풀에서 스레드를 소비한다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스레드가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I/O(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ex: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데이터베이스 액세스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)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기다리면서 차단되면 다른 요청을 처리하는 데 사용할 수 없다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/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동기 프로그래밍 모델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각 요청이 순차적으로 처리되는 동기 프로그래밍 모델을 따른다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서버의 스레드 풀 크기를 늘려 많은 수의 동시 요청을 처리할 수 있지만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부하가 극도로 높은 경우 확장성 제한에 직면할 수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사용 용이성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MVC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널리 채택되었으며 전통적인 동기 프로그래밍 패러다임에 익숙한 개발자가 사용하기가 더 쉽다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F6013-45F1-EA84-DD67-9E044C907E92}"/>
              </a:ext>
            </a:extLst>
          </p:cNvPr>
          <p:cNvSpPr txBox="1"/>
          <p:nvPr/>
        </p:nvSpPr>
        <p:spPr>
          <a:xfrm>
            <a:off x="4634693" y="1795456"/>
            <a:ext cx="4205383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Non-Blocking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I/O: Spring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비차단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및 이벤트 중심 아키텍처를 활용하는 반응형 프로그래밍 모델을 기반으로 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스레드를 차단하는 대신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소수의 스레드를 사용하여 들어오는 요청을 비동기적으로 처리한다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이를 통해 서버는 더 적은 수의 스레드로 많은 수의 동시 연결을 처리할 수 있어 리소스 활용도와 확장성이 향상된다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비동기 프로그래밍 모델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사용하면 개발자는 반응형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API(ex: Flux, Mono)</a:t>
            </a:r>
            <a:r>
              <a:rPr lang="ko-KR" altLang="en-US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사용하여 반응형 및 비동기식 스타일로 코드를 작성한다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이는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I/O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바인딩 작업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(ex: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네트워크 요청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데이터베이스 쿼리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)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과 같은 비동기 작업을 처리하는 데 유리할 수 있다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확장성 및 성능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 Spring </a:t>
            </a:r>
            <a:r>
              <a:rPr lang="en-US" altLang="ko-KR" sz="1100" dirty="0" err="1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WebFlux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는 많은 수의 동시 연결을 효율적으로 처리해야 하는 처리량이 높고 대기 시간이 짧은 애플리케이션에 적합하다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이는 수명이 긴 연결이나 스트리밍 데이터가 있는 시나리오에서 특히 유용하다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[3]</a:t>
            </a:r>
          </a:p>
        </p:txBody>
      </p:sp>
      <p:sp>
        <p:nvSpPr>
          <p:cNvPr id="3" name="Google Shape;193;p26">
            <a:extLst>
              <a:ext uri="{FF2B5EF4-FFF2-40B4-BE49-F238E27FC236}">
                <a16:creationId xmlns:a16="http://schemas.microsoft.com/office/drawing/2014/main" id="{91445276-215A-8AC7-5E3C-EDD6D8EDD6E3}"/>
              </a:ext>
            </a:extLst>
          </p:cNvPr>
          <p:cNvSpPr txBox="1"/>
          <p:nvPr/>
        </p:nvSpPr>
        <p:spPr>
          <a:xfrm>
            <a:off x="8392201" y="4588076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1109</Words>
  <Application>Microsoft Macintosh PowerPoint</Application>
  <PresentationFormat>화면 슬라이드 쇼(16:9)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NANUMBARUNGOTHICOTF ULTRALIGHT</vt:lpstr>
      <vt:lpstr>Calibri</vt:lpstr>
      <vt:lpstr>NANUMBARUNGOTHICOTF ULTRALIGHT</vt:lpstr>
      <vt:lpstr>S-Core Dream 3 Light</vt:lpstr>
      <vt:lpstr>S-Core Dream 8 Heavy</vt:lpstr>
      <vt:lpstr>S-Core Dream 7 ExtraBold</vt:lpstr>
      <vt:lpstr>Arial</vt:lpstr>
      <vt:lpstr>S-Core Dream 1 Thin</vt:lpstr>
      <vt:lpstr>DM Sans</vt:lpstr>
      <vt:lpstr>NanumGothic</vt:lpstr>
      <vt:lpstr>NanumGothicExtraBold</vt:lpstr>
      <vt:lpstr>S-Core Dream 6 Bold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Kang SeungMin</cp:lastModifiedBy>
  <cp:revision>33</cp:revision>
  <dcterms:modified xsi:type="dcterms:W3CDTF">2024-03-26T00:38:22Z</dcterms:modified>
</cp:coreProperties>
</file>